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9" r:id="rId5"/>
    <p:sldId id="257" r:id="rId6"/>
    <p:sldId id="258" r:id="rId7"/>
    <p:sldId id="266" r:id="rId8"/>
    <p:sldId id="268" r:id="rId9"/>
    <p:sldId id="269" r:id="rId10"/>
    <p:sldId id="270" r:id="rId11"/>
    <p:sldId id="271" r:id="rId12"/>
    <p:sldId id="263" r:id="rId13"/>
    <p:sldId id="267" r:id="rId14"/>
    <p:sldId id="26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41D"/>
    <a:srgbClr val="E4207F"/>
    <a:srgbClr val="F0F0F0"/>
    <a:srgbClr val="1C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7"/>
  </p:normalViewPr>
  <p:slideViewPr>
    <p:cSldViewPr snapToGrid="0" snapToObjects="1" showGuides="1">
      <p:cViewPr varScale="1">
        <p:scale>
          <a:sx n="68" d="100"/>
          <a:sy n="68" d="100"/>
        </p:scale>
        <p:origin x="61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1BBB-D22D-354E-A3CC-5FA31BDD024C}" type="datetimeFigureOut">
              <a:rPr lang="en-NL" smtClean="0"/>
              <a:t>09/02/2022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9DD13-3B0C-0440-A5FC-5FA9B4E4ABF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42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26977-0BB8-4F40-B8AF-BA944A4AF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2427" y="5682781"/>
            <a:ext cx="2799539" cy="1507444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A1D9920-9DBC-744E-83CC-B22CB3BE6F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779" y="1058333"/>
            <a:ext cx="11886442" cy="5064739"/>
          </a:xfrm>
          <a:prstGeom prst="rect">
            <a:avLst/>
          </a:prstGeom>
          <a:solidFill>
            <a:srgbClr val="F0F0F0"/>
          </a:solidFill>
          <a:effectLst>
            <a:softEdge rad="0"/>
          </a:effectLst>
        </p:spPr>
        <p:txBody>
          <a:bodyPr anchor="ctr"/>
          <a:lstStyle>
            <a:lvl1pPr algn="ctr">
              <a:buNone/>
              <a:defRPr sz="1400" b="1" spc="300">
                <a:solidFill>
                  <a:srgbClr val="E4207F"/>
                </a:solidFill>
              </a:defRPr>
            </a:lvl1pPr>
          </a:lstStyle>
          <a:p>
            <a:r>
              <a:rPr lang="en-NL" dirty="0"/>
              <a:t>INSERT PHOTO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ADEF997-3948-9A42-8ECF-6E61BA249C04}"/>
              </a:ext>
            </a:extLst>
          </p:cNvPr>
          <p:cNvSpPr txBox="1">
            <a:spLocks/>
          </p:cNvSpPr>
          <p:nvPr userDrawn="1"/>
        </p:nvSpPr>
        <p:spPr>
          <a:xfrm>
            <a:off x="0" y="6283939"/>
            <a:ext cx="12192000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rgbClr val="1C9D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rgbClr val="1C9D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rgbClr val="1C9DD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ED7AA-0EEE-6D4E-96BD-18DA8BCBC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349" y="168858"/>
            <a:ext cx="1851302" cy="70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229F2-1B14-B44B-BFB4-2E9659ED64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3087" y="6305541"/>
            <a:ext cx="487262" cy="3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9B1DCB-FE8E-6F4C-A01F-AC1CB7463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987252" y="2008512"/>
            <a:ext cx="8737442" cy="470477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DA69473-E6FF-3B4B-A36A-124BC837B96D}"/>
              </a:ext>
            </a:extLst>
          </p:cNvPr>
          <p:cNvSpPr/>
          <p:nvPr userDrawn="1"/>
        </p:nvSpPr>
        <p:spPr>
          <a:xfrm>
            <a:off x="1595598" y="6271665"/>
            <a:ext cx="10596402" cy="59740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560" y="2267712"/>
            <a:ext cx="6510528" cy="3444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spc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BEC4F7-BC0A-D64F-BCC9-CD5AE51EC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481" y="6305541"/>
            <a:ext cx="1229324" cy="47031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C86D530-3D2F-FF40-B400-7DF352A4F5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2259" y="6444720"/>
            <a:ext cx="5190596" cy="413280"/>
          </a:xfrm>
          <a:prstGeom prst="rect">
            <a:avLst/>
          </a:prstGeom>
        </p:spPr>
        <p:txBody>
          <a:bodyPr/>
          <a:lstStyle>
            <a:lvl1pPr>
              <a:buNone/>
              <a:defRPr sz="1200" b="1" spc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NL" dirty="0"/>
              <a:t>INSERT PRESENTATION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5E6AA9-3695-8549-A377-4E6FB919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88" y="707504"/>
            <a:ext cx="10936224" cy="105424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rgbClr val="F394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A560346-0066-4C4C-824B-BE3B3A28C926}"/>
              </a:ext>
            </a:extLst>
          </p:cNvPr>
          <p:cNvSpPr txBox="1">
            <a:spLocks/>
          </p:cNvSpPr>
          <p:nvPr userDrawn="1"/>
        </p:nvSpPr>
        <p:spPr>
          <a:xfrm>
            <a:off x="8989536" y="6368103"/>
            <a:ext cx="3019361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62DEC0-5B77-B24A-B07F-BD82CF2402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8411" y="6414253"/>
            <a:ext cx="487262" cy="3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ADE61D-19A9-C84F-92C2-221B5FEDE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987252" y="2008512"/>
            <a:ext cx="8737442" cy="470477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378AE0-3E55-3241-82D9-2C2902D370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2212" y="2243138"/>
            <a:ext cx="3471863" cy="3468687"/>
          </a:xfrm>
          <a:prstGeom prst="rect">
            <a:avLst/>
          </a:prstGeom>
          <a:solidFill>
            <a:srgbClr val="F0F0F0"/>
          </a:solidFill>
        </p:spPr>
        <p:txBody>
          <a:bodyPr anchor="ctr"/>
          <a:lstStyle>
            <a:lvl1pPr algn="ctr">
              <a:buNone/>
              <a:defRPr sz="1400" b="1" spc="300">
                <a:solidFill>
                  <a:srgbClr val="E4207F"/>
                </a:solidFill>
              </a:defRPr>
            </a:lvl1pPr>
          </a:lstStyle>
          <a:p>
            <a:r>
              <a:rPr lang="en-NL" dirty="0"/>
              <a:t>INSERT 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560" y="2267712"/>
            <a:ext cx="6510528" cy="3444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B0036C-151A-AE4F-8B69-6723514A721D}"/>
              </a:ext>
            </a:extLst>
          </p:cNvPr>
          <p:cNvSpPr/>
          <p:nvPr userDrawn="1"/>
        </p:nvSpPr>
        <p:spPr>
          <a:xfrm>
            <a:off x="1595598" y="6271665"/>
            <a:ext cx="10596402" cy="59740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bg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4CFCA9-40E0-454A-85DF-DAEF051300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481" y="6305541"/>
            <a:ext cx="1229324" cy="47031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F17B500-679E-CF4F-B40A-C4628059D51F}"/>
              </a:ext>
            </a:extLst>
          </p:cNvPr>
          <p:cNvSpPr txBox="1">
            <a:spLocks/>
          </p:cNvSpPr>
          <p:nvPr userDrawn="1"/>
        </p:nvSpPr>
        <p:spPr>
          <a:xfrm>
            <a:off x="8989536" y="6368103"/>
            <a:ext cx="3019361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9E48E-2F28-9944-AF58-D45C6BEEB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8411" y="6414253"/>
            <a:ext cx="487262" cy="32484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5F2797E-41D4-D648-A351-FF01E2477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88" y="707504"/>
            <a:ext cx="10936224" cy="105424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rgbClr val="F394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23B217F-9A0F-864B-9219-9D192CB09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2259" y="6444720"/>
            <a:ext cx="5190596" cy="413280"/>
          </a:xfrm>
          <a:prstGeom prst="rect">
            <a:avLst/>
          </a:prstGeom>
        </p:spPr>
        <p:txBody>
          <a:bodyPr/>
          <a:lstStyle>
            <a:lvl1pPr>
              <a:buNone/>
              <a:defRPr sz="1200" b="1" spc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NL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0838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C3B99BC-0344-D547-8718-5A90AA3B6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987252" y="2008512"/>
            <a:ext cx="8737442" cy="4704776"/>
          </a:xfrm>
          <a:prstGeom prst="rect">
            <a:avLst/>
          </a:prstGeom>
        </p:spPr>
      </p:pic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513EA5E-134A-E648-B922-CEC0EA378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28" y="2243138"/>
            <a:ext cx="3471863" cy="3468687"/>
          </a:xfrm>
          <a:prstGeom prst="rect">
            <a:avLst/>
          </a:prstGeom>
          <a:solidFill>
            <a:srgbClr val="F0F0F0"/>
          </a:solidFill>
        </p:spPr>
        <p:txBody>
          <a:bodyPr anchor="ctr"/>
          <a:lstStyle>
            <a:lvl1pPr algn="ctr">
              <a:buNone/>
              <a:defRPr sz="1400" b="1" spc="300">
                <a:solidFill>
                  <a:srgbClr val="E4207F"/>
                </a:solidFill>
              </a:defRPr>
            </a:lvl1pPr>
          </a:lstStyle>
          <a:p>
            <a:r>
              <a:rPr lang="en-NL" dirty="0"/>
              <a:t>INSERT 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81" y="2267712"/>
            <a:ext cx="6510528" cy="3444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00316-FD60-C845-B837-01E32E7C1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481" y="6305541"/>
            <a:ext cx="1229324" cy="47031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3FF8395-2629-E948-8CE3-58D288632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88" y="707504"/>
            <a:ext cx="10936224" cy="105424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rgbClr val="F394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78A8151-04AE-E640-87E0-AFAA35A8908D}"/>
              </a:ext>
            </a:extLst>
          </p:cNvPr>
          <p:cNvSpPr/>
          <p:nvPr userDrawn="1"/>
        </p:nvSpPr>
        <p:spPr>
          <a:xfrm>
            <a:off x="1595598" y="6271665"/>
            <a:ext cx="10596402" cy="59740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bg2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B425B51-1635-884E-9FD8-CDF6133D6EAB}"/>
              </a:ext>
            </a:extLst>
          </p:cNvPr>
          <p:cNvSpPr txBox="1">
            <a:spLocks/>
          </p:cNvSpPr>
          <p:nvPr userDrawn="1"/>
        </p:nvSpPr>
        <p:spPr>
          <a:xfrm>
            <a:off x="8989536" y="6368103"/>
            <a:ext cx="3019361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502C19-19EE-D04C-B8B7-8366DF38A9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8411" y="6414253"/>
            <a:ext cx="487262" cy="32484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B169BA9-CBA8-1A4B-A15A-DE7EA671D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2259" y="6444720"/>
            <a:ext cx="5190596" cy="413280"/>
          </a:xfrm>
          <a:prstGeom prst="rect">
            <a:avLst/>
          </a:prstGeom>
        </p:spPr>
        <p:txBody>
          <a:bodyPr/>
          <a:lstStyle>
            <a:lvl1pPr>
              <a:buNone/>
              <a:defRPr sz="1200" b="1" spc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NL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6658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C099833-ACEE-0A45-BBFD-4B17EDB04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987252" y="2008512"/>
            <a:ext cx="8737442" cy="470477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6C64F1-18A4-FA4E-8AAE-AFF3E60F8789}"/>
              </a:ext>
            </a:extLst>
          </p:cNvPr>
          <p:cNvSpPr/>
          <p:nvPr userDrawn="1"/>
        </p:nvSpPr>
        <p:spPr>
          <a:xfrm>
            <a:off x="3483456" y="491330"/>
            <a:ext cx="5225087" cy="5225087"/>
          </a:xfrm>
          <a:prstGeom prst="roundRect">
            <a:avLst>
              <a:gd name="adj" fmla="val 223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2"/>
                </a:solidFill>
              </a:rPr>
              <a:t>foto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4024BFA-AF89-414C-948E-2664FB5B79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83456" y="491330"/>
            <a:ext cx="5225087" cy="5225087"/>
          </a:xfrm>
          <a:prstGeom prst="rect">
            <a:avLst/>
          </a:prstGeom>
          <a:solidFill>
            <a:srgbClr val="F0F0F0"/>
          </a:solidFill>
        </p:spPr>
        <p:txBody>
          <a:bodyPr anchor="ctr"/>
          <a:lstStyle>
            <a:lvl1pPr algn="ctr">
              <a:buNone/>
              <a:defRPr sz="1400" b="1" spc="300">
                <a:solidFill>
                  <a:srgbClr val="E4207F"/>
                </a:solidFill>
              </a:defRPr>
            </a:lvl1pPr>
          </a:lstStyle>
          <a:p>
            <a:r>
              <a:rPr lang="en-NL" dirty="0"/>
              <a:t>INSERT PHOTO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221C1F-8F8A-4D4A-A9AE-381071E6D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481" y="6305541"/>
            <a:ext cx="1229324" cy="47031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739FA1-5B9E-C44C-A038-9E052CB165A4}"/>
              </a:ext>
            </a:extLst>
          </p:cNvPr>
          <p:cNvSpPr/>
          <p:nvPr userDrawn="1"/>
        </p:nvSpPr>
        <p:spPr>
          <a:xfrm>
            <a:off x="1595598" y="6271665"/>
            <a:ext cx="10596402" cy="59740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bg2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30AE558-02AC-F049-9F16-8ED050ED5DFB}"/>
              </a:ext>
            </a:extLst>
          </p:cNvPr>
          <p:cNvSpPr txBox="1">
            <a:spLocks/>
          </p:cNvSpPr>
          <p:nvPr userDrawn="1"/>
        </p:nvSpPr>
        <p:spPr>
          <a:xfrm>
            <a:off x="8989536" y="6368103"/>
            <a:ext cx="3019361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0BA666-304C-594C-9A13-D7B646D0AB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8411" y="6414253"/>
            <a:ext cx="487262" cy="324841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E701AC7-B8A5-7649-BBFB-96E32E2D0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2259" y="6444720"/>
            <a:ext cx="5190596" cy="413280"/>
          </a:xfrm>
          <a:prstGeom prst="rect">
            <a:avLst/>
          </a:prstGeom>
        </p:spPr>
        <p:txBody>
          <a:bodyPr/>
          <a:lstStyle>
            <a:lvl1pPr>
              <a:buNone/>
              <a:defRPr sz="1200" b="1" spc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NL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598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B0987C2A-5AB3-3249-9E1F-ECDEF7B992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779" y="144713"/>
            <a:ext cx="11886442" cy="5978360"/>
          </a:xfrm>
          <a:prstGeom prst="rect">
            <a:avLst/>
          </a:prstGeom>
          <a:solidFill>
            <a:srgbClr val="F0F0F0"/>
          </a:solidFill>
          <a:effectLst>
            <a:softEdge rad="0"/>
          </a:effectLst>
        </p:spPr>
        <p:txBody>
          <a:bodyPr anchor="ctr"/>
          <a:lstStyle>
            <a:lvl1pPr algn="ctr">
              <a:buNone/>
              <a:defRPr sz="1400" b="1" spc="300">
                <a:solidFill>
                  <a:srgbClr val="E4207F"/>
                </a:solidFill>
              </a:defRPr>
            </a:lvl1pPr>
          </a:lstStyle>
          <a:p>
            <a:r>
              <a:rPr lang="en-NL" dirty="0"/>
              <a:t>INSERT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6A3E-72B4-2344-89C4-3CB079A03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81" y="6305541"/>
            <a:ext cx="1229324" cy="47031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5E95F37-03EC-4746-A901-1027DD562A56}"/>
              </a:ext>
            </a:extLst>
          </p:cNvPr>
          <p:cNvSpPr/>
          <p:nvPr userDrawn="1"/>
        </p:nvSpPr>
        <p:spPr>
          <a:xfrm>
            <a:off x="1595598" y="6271665"/>
            <a:ext cx="10596402" cy="59740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bg2"/>
              </a:solidFill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1EE285A-081A-C74A-934F-37DDBC774663}"/>
              </a:ext>
            </a:extLst>
          </p:cNvPr>
          <p:cNvSpPr txBox="1">
            <a:spLocks/>
          </p:cNvSpPr>
          <p:nvPr userDrawn="1"/>
        </p:nvSpPr>
        <p:spPr>
          <a:xfrm>
            <a:off x="8989536" y="6368103"/>
            <a:ext cx="3019361" cy="3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GB" b="1" i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kchetvisnet.nl</a:t>
            </a:r>
            <a:endParaRPr lang="en-US" b="1" i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1493F3-1839-B343-B524-7C5562D03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8411" y="6414253"/>
            <a:ext cx="487262" cy="324841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C01C550-9B0B-1E49-A1D0-4A56657AE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2259" y="6444720"/>
            <a:ext cx="5190596" cy="413280"/>
          </a:xfrm>
          <a:prstGeom prst="rect">
            <a:avLst/>
          </a:prstGeom>
        </p:spPr>
        <p:txBody>
          <a:bodyPr/>
          <a:lstStyle>
            <a:lvl1pPr>
              <a:buNone/>
              <a:defRPr sz="1200" b="1" spc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NL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589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3" r:id="rId5"/>
    <p:sldLayoutId id="2147483665" r:id="rId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.laros@kchetvisnet.nl" TargetMode="External"/><Relationship Id="rId2" Type="http://schemas.openxmlformats.org/officeDocument/2006/relationships/hyperlink" Target="mailto:v.vanheeswijk@kchetvisnet.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>
            <a:extLst>
              <a:ext uri="{FF2B5EF4-FFF2-40B4-BE49-F238E27FC236}">
                <a16:creationId xmlns:a16="http://schemas.microsoft.com/office/drawing/2014/main" id="{C99B0CDC-C6A1-BE43-BD01-A3811392A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015" y="2175665"/>
            <a:ext cx="6787938" cy="2266581"/>
          </a:xfrm>
        </p:spPr>
        <p:txBody>
          <a:bodyPr/>
          <a:lstStyle/>
          <a:p>
            <a:endParaRPr lang="nl-NL" sz="6000" b="1" dirty="0"/>
          </a:p>
          <a:p>
            <a:r>
              <a:rPr lang="nl-NL" sz="4400" b="1" dirty="0"/>
              <a:t>6 september 2022</a:t>
            </a:r>
            <a:endParaRPr lang="en-NL" sz="4400" b="1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E143B34-387D-2549-950C-BBFD8FFA2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Informatieavond groep 3</a:t>
            </a:r>
            <a:endParaRPr lang="en-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FC32E-6753-8E45-9DA0-D87E2C0C2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 descr="Kindcentrum Het Visnet | Onderdeel van UN1EK | Home">
            <a:extLst>
              <a:ext uri="{FF2B5EF4-FFF2-40B4-BE49-F238E27FC236}">
                <a16:creationId xmlns:a16="http://schemas.microsoft.com/office/drawing/2014/main" id="{6B557C30-E783-4A7B-9274-CDA0611E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4" y="1857081"/>
            <a:ext cx="5313576" cy="39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7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6F860E3F-39C3-409D-B6C7-26DF9AB36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Ondersteuning leerstof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Logopedie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Fysiotherapie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Kindercoach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Voorleesexpress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Samen 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FCBDE3-4515-40E6-8956-007DB0A33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E567A0-125C-48F8-ACE2-6511824B7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Hulp buiten de groep </a:t>
            </a:r>
          </a:p>
        </p:txBody>
      </p:sp>
    </p:spTree>
    <p:extLst>
      <p:ext uri="{BB962C8B-B14F-4D97-AF65-F5344CB8AC3E}">
        <p14:creationId xmlns:p14="http://schemas.microsoft.com/office/powerpoint/2010/main" val="172088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43B148F0-A610-40E4-9889-F985DA407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037" y="2090731"/>
            <a:ext cx="6510528" cy="3444240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Emailadressen: </a:t>
            </a:r>
          </a:p>
          <a:p>
            <a:pPr algn="ctr"/>
            <a:r>
              <a:rPr lang="nl-N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v.vanheeswijk@kchetvisnet.nl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w.laros@kchetvisnet.nl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endParaRPr lang="nl-NL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Schoolpraatapp!!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Vragen na 14.15u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Brieven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Jaarkalender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1E742E-7C28-4E13-BF14-7B2D690FA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EF13B8-7700-443B-B5C4-9BBA06C23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220578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7E2CB157-54A4-45B7-A953-74E183D94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883" y="2381552"/>
            <a:ext cx="6408970" cy="1054240"/>
          </a:xfrm>
        </p:spPr>
        <p:txBody>
          <a:bodyPr/>
          <a:lstStyle/>
          <a:p>
            <a:r>
              <a:rPr lang="nl-NL" sz="5400" dirty="0"/>
              <a:t>Zijn er nog 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65BBFD-D52D-495F-983E-40761DC4E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1B5423-237F-4767-A943-BD751A070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86969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3AB673F-A52F-CA4E-B74C-CEF29AEB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2015" y="2267712"/>
            <a:ext cx="6510528" cy="3444240"/>
          </a:xfrm>
        </p:spPr>
        <p:txBody>
          <a:bodyPr/>
          <a:lstStyle/>
          <a:p>
            <a:r>
              <a:rPr lang="nl-NL" b="1" u="sng" dirty="0"/>
              <a:t>Willem </a:t>
            </a:r>
            <a:r>
              <a:rPr lang="nl-NL" b="1" u="sng" dirty="0" err="1"/>
              <a:t>Laros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Werkdagen: maandag t/m donderdag</a:t>
            </a:r>
          </a:p>
          <a:p>
            <a:pPr marL="342900" indent="-342900">
              <a:buFontTx/>
              <a:buChar char="-"/>
            </a:pPr>
            <a:r>
              <a:rPr lang="nl-NL" dirty="0"/>
              <a:t>Groep 3: (maandag)dinsdag en woensdag</a:t>
            </a:r>
          </a:p>
          <a:p>
            <a:endParaRPr lang="en-NL" b="1" u="sng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9C851F-6798-9142-82B6-C8BA1041C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277E14-235A-944C-A024-AE7274CC9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  <a:endParaRPr lang="en-NL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1203280-2A73-43C8-A741-A805C4E0A6DB}"/>
              </a:ext>
            </a:extLst>
          </p:cNvPr>
          <p:cNvSpPr txBox="1">
            <a:spLocks/>
          </p:cNvSpPr>
          <p:nvPr/>
        </p:nvSpPr>
        <p:spPr>
          <a:xfrm>
            <a:off x="509056" y="2299570"/>
            <a:ext cx="5312959" cy="2796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/>
              <a:t>Venice van Heeswijk</a:t>
            </a:r>
          </a:p>
          <a:p>
            <a:pPr marL="342900" indent="-342900">
              <a:buFontTx/>
              <a:buChar char="-"/>
            </a:pPr>
            <a:r>
              <a:rPr lang="nl-NL" dirty="0"/>
              <a:t>Werkdagen: maandag, donderdag, vrijdag</a:t>
            </a:r>
          </a:p>
          <a:p>
            <a:pPr marL="342900" indent="-342900">
              <a:buFontTx/>
              <a:buChar char="-"/>
            </a:pPr>
            <a:r>
              <a:rPr lang="nl-NL" dirty="0"/>
              <a:t>Rekencoördinator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2111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1ED121-2B31-8243-A988-CEC550EE9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Dagritme</a:t>
            </a:r>
            <a:endParaRPr lang="en-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C58B70-D7E1-A945-A332-C2DB4E815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48B24F-8834-42EA-B673-C185883B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29" y="1067973"/>
            <a:ext cx="3163628" cy="50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14250D-6DF8-4204-BC9A-779DA42A1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B1352A-F7C7-4DE2-8794-0AE167CA2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Methodes</a:t>
            </a:r>
          </a:p>
        </p:txBody>
      </p:sp>
      <p:pic>
        <p:nvPicPr>
          <p:cNvPr id="1028" name="Picture 4" descr="Leesresultaten van Lijn 3">
            <a:extLst>
              <a:ext uri="{FF2B5EF4-FFF2-40B4-BE49-F238E27FC236}">
                <a16:creationId xmlns:a16="http://schemas.microsoft.com/office/drawing/2014/main" id="{A5B3071F-1FE5-4B6E-8408-D625E121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57" y="260090"/>
            <a:ext cx="5190596" cy="17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linkers | Schrijven basisonderwijs | Malmberg">
            <a:extLst>
              <a:ext uri="{FF2B5EF4-FFF2-40B4-BE49-F238E27FC236}">
                <a16:creationId xmlns:a16="http://schemas.microsoft.com/office/drawing/2014/main" id="{B6B0E772-FBA5-44C0-BFD6-B8C52041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16" y="2409627"/>
            <a:ext cx="3307315" cy="23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wink: onze nieuwe methode voor sociaal-emotioneel leren - Basisschool  Inghelosenberghe | Sint Jansteen">
            <a:extLst>
              <a:ext uri="{FF2B5EF4-FFF2-40B4-BE49-F238E27FC236}">
                <a16:creationId xmlns:a16="http://schemas.microsoft.com/office/drawing/2014/main" id="{8BF2C5AE-5474-4219-B7B1-82A0BCE7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20" y="982402"/>
            <a:ext cx="2608409" cy="26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tal en Ruimte Junior Handleiding groep 3 | OnderwijsMagazijn.nl">
            <a:extLst>
              <a:ext uri="{FF2B5EF4-FFF2-40B4-BE49-F238E27FC236}">
                <a16:creationId xmlns:a16="http://schemas.microsoft.com/office/drawing/2014/main" id="{234F5E0D-10EA-4012-8D81-80DB66C4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" y="1609498"/>
            <a:ext cx="3044435" cy="39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fbeeldingsresultaat voor trefwoord">
            <a:extLst>
              <a:ext uri="{FF2B5EF4-FFF2-40B4-BE49-F238E27FC236}">
                <a16:creationId xmlns:a16="http://schemas.microsoft.com/office/drawing/2014/main" id="{4218DE40-79E3-4A24-990D-2AB77150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24" y="3509741"/>
            <a:ext cx="1759266" cy="25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4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71A1637-E85E-4582-AFE2-CFF920E64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09" y="2706256"/>
            <a:ext cx="6510528" cy="344424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1" dirty="0"/>
              <a:t>Technisch lezen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elke dag 75 minuten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/>
              <a:t>Spelling</a:t>
            </a:r>
            <a:r>
              <a:rPr lang="nl-NL" dirty="0"/>
              <a:t>(cito)</a:t>
            </a:r>
          </a:p>
          <a:p>
            <a:pPr marL="342900" indent="-342900">
              <a:buFontTx/>
              <a:buChar char="-"/>
            </a:pPr>
            <a:r>
              <a:rPr lang="nl-NL" b="1" dirty="0"/>
              <a:t>Woordenschat</a:t>
            </a:r>
          </a:p>
          <a:p>
            <a:pPr marL="342900" indent="-342900">
              <a:buFontTx/>
              <a:buChar char="-"/>
            </a:pPr>
            <a:r>
              <a:rPr lang="nl-NL" b="1" dirty="0"/>
              <a:t>Begrijpend luisteren</a:t>
            </a:r>
          </a:p>
          <a:p>
            <a:pPr marL="342900" indent="-342900">
              <a:buFontTx/>
              <a:buChar char="-"/>
            </a:pPr>
            <a:r>
              <a:rPr lang="nl-NL" b="1" dirty="0"/>
              <a:t>Stellen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263F16-8BDE-4E96-ADA2-F0A5E1A9C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Lezen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191F3B-983E-4CBE-AC47-AF1CACBA7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4" descr="Leesresultaten van Lijn 3">
            <a:extLst>
              <a:ext uri="{FF2B5EF4-FFF2-40B4-BE49-F238E27FC236}">
                <a16:creationId xmlns:a16="http://schemas.microsoft.com/office/drawing/2014/main" id="{A931C49F-635F-4762-825F-311DF0CA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13" y="503627"/>
            <a:ext cx="5190596" cy="17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4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83F2B17B-E104-4970-9AAE-2FC4C871D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60 minuten per dag</a:t>
            </a:r>
          </a:p>
          <a:p>
            <a:pPr marL="342900" indent="-342900">
              <a:buFontTx/>
              <a:buChar char="-"/>
            </a:pPr>
            <a:r>
              <a:rPr lang="nl-NL" dirty="0"/>
              <a:t>Tellen(verkort, overslaan)</a:t>
            </a:r>
          </a:p>
          <a:p>
            <a:pPr marL="342900" indent="-342900">
              <a:buFontTx/>
              <a:buChar char="-"/>
            </a:pPr>
            <a:r>
              <a:rPr lang="nl-NL" dirty="0"/>
              <a:t>Sommen tot en met 30 (getallenlijn)</a:t>
            </a:r>
          </a:p>
          <a:p>
            <a:pPr marL="342900" indent="-342900">
              <a:buFontTx/>
              <a:buChar char="-"/>
            </a:pPr>
            <a:r>
              <a:rPr lang="nl-NL" dirty="0"/>
              <a:t>Kilo/liter</a:t>
            </a:r>
          </a:p>
          <a:p>
            <a:pPr marL="342900" indent="-342900">
              <a:buFontTx/>
              <a:buChar char="-"/>
            </a:pPr>
            <a:r>
              <a:rPr lang="nl-NL" dirty="0"/>
              <a:t>Uren, halve uren (digitaal en analoog)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Verhaaltjessommen (cito)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CB6994-ABAE-43E9-9D17-DC19FCAAE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657571-8060-407C-A016-7AF827EAD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Rekenen</a:t>
            </a:r>
          </a:p>
        </p:txBody>
      </p:sp>
      <p:pic>
        <p:nvPicPr>
          <p:cNvPr id="5" name="Picture 10" descr="Getal en Ruimte Junior Handleiding groep 3 | OnderwijsMagazijn.nl">
            <a:extLst>
              <a:ext uri="{FF2B5EF4-FFF2-40B4-BE49-F238E27FC236}">
                <a16:creationId xmlns:a16="http://schemas.microsoft.com/office/drawing/2014/main" id="{91FE77C2-A5D4-4824-B575-7A725936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64" y="990308"/>
            <a:ext cx="3339225" cy="4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7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090BB386-C404-4F04-B5FE-45FBD47309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Aan elkaar schrijven van de letters</a:t>
            </a:r>
          </a:p>
          <a:p>
            <a:pPr marL="342900" indent="-342900">
              <a:buFontTx/>
              <a:buChar char="-"/>
            </a:pPr>
            <a:r>
              <a:rPr lang="nl-NL" dirty="0"/>
              <a:t>Cijfers goed leren schrijven</a:t>
            </a:r>
          </a:p>
          <a:p>
            <a:pPr marL="342900" indent="-342900">
              <a:buFontTx/>
              <a:buChar char="-"/>
            </a:pPr>
            <a:r>
              <a:rPr lang="nl-NL" dirty="0"/>
              <a:t>Fijne motoriek</a:t>
            </a:r>
          </a:p>
          <a:p>
            <a:pPr marL="342900" indent="-342900">
              <a:buFontTx/>
              <a:buChar char="-"/>
            </a:pPr>
            <a:r>
              <a:rPr lang="nl-NL" dirty="0"/>
              <a:t>1x per dag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AAB1CD-B083-4C43-9FB4-847FE7CDF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D1A3BDE-A31B-4ED5-A34A-8B31ED3A9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Schrijven</a:t>
            </a:r>
          </a:p>
        </p:txBody>
      </p:sp>
      <p:pic>
        <p:nvPicPr>
          <p:cNvPr id="5" name="Picture 6" descr="Klinkers | Schrijven basisonderwijs | Malmberg">
            <a:extLst>
              <a:ext uri="{FF2B5EF4-FFF2-40B4-BE49-F238E27FC236}">
                <a16:creationId xmlns:a16="http://schemas.microsoft.com/office/drawing/2014/main" id="{C790628D-E9A5-4A4C-9AC1-0C9CE23C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55" y="1484695"/>
            <a:ext cx="4250005" cy="30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8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598F5F68-DB77-44B8-A58F-9781844E6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Besef van jezelf en een ander</a:t>
            </a:r>
          </a:p>
          <a:p>
            <a:pPr marL="342900" indent="-342900">
              <a:buFontTx/>
              <a:buChar char="-"/>
            </a:pPr>
            <a:r>
              <a:rPr lang="nl-NL" dirty="0"/>
              <a:t>Keuzes maken</a:t>
            </a:r>
          </a:p>
          <a:p>
            <a:pPr marL="342900" indent="-342900">
              <a:buFontTx/>
              <a:buChar char="-"/>
            </a:pPr>
            <a:r>
              <a:rPr lang="nl-NL" dirty="0"/>
              <a:t>Relaties hanteren</a:t>
            </a:r>
          </a:p>
          <a:p>
            <a:pPr marL="342900" indent="-342900">
              <a:buFontTx/>
              <a:buChar char="-"/>
            </a:pPr>
            <a:r>
              <a:rPr lang="nl-NL" dirty="0"/>
              <a:t>Zelfmanagement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3BF0BC-FD23-48E9-86C2-20AD1DC57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3294A2-BF37-46EC-940F-1C72ADD70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Sociaal Emotioneel</a:t>
            </a:r>
          </a:p>
        </p:txBody>
      </p:sp>
      <p:pic>
        <p:nvPicPr>
          <p:cNvPr id="5" name="Picture 8" descr="Kwink: onze nieuwe methode voor sociaal-emotioneel leren - Basisschool  Inghelosenberghe | Sint Jansteen">
            <a:extLst>
              <a:ext uri="{FF2B5EF4-FFF2-40B4-BE49-F238E27FC236}">
                <a16:creationId xmlns:a16="http://schemas.microsoft.com/office/drawing/2014/main" id="{AA7C2FE0-944F-4623-8773-FFC40362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90" y="1451441"/>
            <a:ext cx="3318522" cy="33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8DC7A23-84B9-4C87-915D-3E4671D4F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849" y="2244711"/>
            <a:ext cx="6510528" cy="3444240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Eten en drinken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Gymspullen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/>
              <a:t>Spullen van school</a:t>
            </a:r>
            <a:r>
              <a:rPr lang="nl-NL" dirty="0">
                <a:sym typeface="Wingdings" panose="05000000000000000000" pitchFamily="2" charset="2"/>
              </a:rPr>
              <a:t> potlood, gum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Leeswerk/oefenwerk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 err="1">
                <a:sym typeface="Wingdings" panose="05000000000000000000" pitchFamily="2" charset="2"/>
              </a:rPr>
              <a:t>Chromebooks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F215-9325-41B6-87A5-5E3879420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6C9FB9-8A9D-4B89-B77A-A0EB7082E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Afspraken </a:t>
            </a:r>
          </a:p>
        </p:txBody>
      </p:sp>
    </p:spTree>
    <p:extLst>
      <p:ext uri="{BB962C8B-B14F-4D97-AF65-F5344CB8AC3E}">
        <p14:creationId xmlns:p14="http://schemas.microsoft.com/office/powerpoint/2010/main" val="11913470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snet">
      <a:dk1>
        <a:srgbClr val="1C9DD8"/>
      </a:dk1>
      <a:lt1>
        <a:srgbClr val="F2931D"/>
      </a:lt1>
      <a:dk2>
        <a:srgbClr val="1C9DD8"/>
      </a:dk2>
      <a:lt2>
        <a:srgbClr val="FEFFFE"/>
      </a:lt2>
      <a:accent1>
        <a:srgbClr val="1C9DD8"/>
      </a:accent1>
      <a:accent2>
        <a:srgbClr val="2DAB9A"/>
      </a:accent2>
      <a:accent3>
        <a:srgbClr val="F2931D"/>
      </a:accent3>
      <a:accent4>
        <a:srgbClr val="E3207F"/>
      </a:accent4>
      <a:accent5>
        <a:srgbClr val="1C9DD8"/>
      </a:accent5>
      <a:accent6>
        <a:srgbClr val="2DAB9A"/>
      </a:accent6>
      <a:hlink>
        <a:srgbClr val="F2931D"/>
      </a:hlink>
      <a:folHlink>
        <a:srgbClr val="E320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t Visnet_Powerpoint_V1" id="{010C41B9-FB6A-4581-AF37-BE7A156FC123}" vid="{C111D430-DBF5-4844-B563-664B450F0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0b37ef-2d2e-435c-a61e-fff3a0684cc8" xsi:nil="true"/>
    <lcf76f155ced4ddcb4097134ff3c332f xmlns="f6860e69-2ed1-4161-a8f7-2209e3bc0f6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9DA4E80C771428C2C019BD2192EFD" ma:contentTypeVersion="16" ma:contentTypeDescription="Een nieuw document maken." ma:contentTypeScope="" ma:versionID="e5e4e7714390158fa3242dc47c7435d1">
  <xsd:schema xmlns:xsd="http://www.w3.org/2001/XMLSchema" xmlns:xs="http://www.w3.org/2001/XMLSchema" xmlns:p="http://schemas.microsoft.com/office/2006/metadata/properties" xmlns:ns2="fb0b37ef-2d2e-435c-a61e-fff3a0684cc8" xmlns:ns3="f6860e69-2ed1-4161-a8f7-2209e3bc0f6f" targetNamespace="http://schemas.microsoft.com/office/2006/metadata/properties" ma:root="true" ma:fieldsID="ad4ec74427ccfd148a7486ea740d6543" ns2:_="" ns3:_="">
    <xsd:import namespace="fb0b37ef-2d2e-435c-a61e-fff3a0684cc8"/>
    <xsd:import namespace="f6860e69-2ed1-4161-a8f7-2209e3bc0f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b37ef-2d2e-435c-a61e-fff3a0684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0e99f7-b18a-40c2-b652-ff74d78a0d8e}" ma:internalName="TaxCatchAll" ma:showField="CatchAllData" ma:web="fb0b37ef-2d2e-435c-a61e-fff3a0684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60e69-2ed1-4161-a8f7-2209e3bc0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5591fdc-d46f-49cf-b414-6822db7a99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7061D-4DD4-40FA-AC47-A1FE1BA980EB}">
  <ds:schemaRefs>
    <ds:schemaRef ds:uri="fb0b37ef-2d2e-435c-a61e-fff3a0684cc8"/>
    <ds:schemaRef ds:uri="http://purl.org/dc/elements/1.1/"/>
    <ds:schemaRef ds:uri="http://schemas.openxmlformats.org/package/2006/metadata/core-properties"/>
    <ds:schemaRef ds:uri="f6860e69-2ed1-4161-a8f7-2209e3bc0f6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3003AE-079A-492C-93DA-6B16C08EB1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98A374-9A88-4880-8B95-39BA3730B7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b37ef-2d2e-435c-a61e-fff3a0684cc8"/>
    <ds:schemaRef ds:uri="f6860e69-2ed1-4161-a8f7-2209e3bc0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groep 3 info avond</Template>
  <TotalTime>353</TotalTime>
  <Words>177</Words>
  <Application>Microsoft Office PowerPoint</Application>
  <PresentationFormat>Breedbeeld</PresentationFormat>
  <Paragraphs>62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Open Sans</vt:lpstr>
      <vt:lpstr>Wingdings</vt:lpstr>
      <vt:lpstr>Kantoorthema</vt:lpstr>
      <vt:lpstr>Informatieavond groep 3</vt:lpstr>
      <vt:lpstr>Even voorstellen</vt:lpstr>
      <vt:lpstr>Dagritme</vt:lpstr>
      <vt:lpstr>Methodes</vt:lpstr>
      <vt:lpstr>Lezen</vt:lpstr>
      <vt:lpstr>Rekenen</vt:lpstr>
      <vt:lpstr>Schrijven</vt:lpstr>
      <vt:lpstr>Sociaal Emotioneel</vt:lpstr>
      <vt:lpstr>Afspraken </vt:lpstr>
      <vt:lpstr>Hulp buiten de groep </vt:lpstr>
      <vt:lpstr>Communicatie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 groep 3</dc:title>
  <dc:creator>Venice Van Heeswijk</dc:creator>
  <cp:lastModifiedBy>Venice Van Heeswijk</cp:lastModifiedBy>
  <cp:revision>13</cp:revision>
  <dcterms:created xsi:type="dcterms:W3CDTF">2022-09-01T12:59:38Z</dcterms:created>
  <dcterms:modified xsi:type="dcterms:W3CDTF">2022-09-02T11:27:37Z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0x01010008B9DA4E80C771428C2C019BD2192EFD</vt:lpwstr>
  </property>
  <property fmtid="{D5CDD505-2E9C-101B-9397-08002B2CF9AE}" pid="3" name="MediaServiceImageTags">
    <vt:lpwstr/>
  </property>
</Properties>
</file>